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58" r:id="rId6"/>
    <p:sldId id="259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h/LQC+z/NXkkvKLBjZOJ+7RyKP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1" cy="904528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1" cy="904528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/>
          <p:nvPr/>
        </p:nvSpPr>
        <p:spPr>
          <a:xfrm>
            <a:off x="257175" y="1028700"/>
            <a:ext cx="11525250" cy="465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1" cy="904528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4" name="Google Shape;1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19606" y="5754000"/>
            <a:ext cx="1656000" cy="110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0C017C8-A855-48DF-9038-1FAA9C806DD7}"/>
              </a:ext>
            </a:extLst>
          </p:cNvPr>
          <p:cNvGrpSpPr/>
          <p:nvPr userDrawn="1"/>
        </p:nvGrpSpPr>
        <p:grpSpPr>
          <a:xfrm>
            <a:off x="333979" y="6361325"/>
            <a:ext cx="9982877" cy="338514"/>
            <a:chOff x="293036" y="6370826"/>
            <a:chExt cx="9982877" cy="338514"/>
          </a:xfrm>
        </p:grpSpPr>
        <p:sp>
          <p:nvSpPr>
            <p:cNvPr id="13" name="Google Shape;13;p5"/>
            <p:cNvSpPr/>
            <p:nvPr/>
          </p:nvSpPr>
          <p:spPr>
            <a:xfrm>
              <a:off x="293036" y="6370826"/>
              <a:ext cx="998287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ts val="3200"/>
                <a:buFont typeface="Calibri"/>
                <a:buNone/>
              </a:pPr>
              <a:r>
                <a:rPr lang="en-GB" sz="1600" b="0" i="0" u="none" strike="noStrike" cap="none" dirty="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15</a:t>
              </a:r>
              <a:r>
                <a:rPr lang="en-GB" sz="1600" b="0" i="0" u="none" strike="noStrike" cap="none" baseline="30000" dirty="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lang="en-GB" sz="1600" b="0" i="0" u="none" strike="noStrike" cap="none" dirty="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 International Symposium on Communication Systems, Networks, and Digital Signal Processing,  Edinburgh, 2026</a:t>
              </a:r>
            </a:p>
          </p:txBody>
        </p:sp>
        <p:pic>
          <p:nvPicPr>
            <p:cNvPr id="16" name="Google Shape;16;p5"/>
            <p:cNvPicPr preferRelativeResize="0"/>
            <p:nvPr/>
          </p:nvPicPr>
          <p:blipFill rotWithShape="1">
            <a:blip r:embed="rId6">
              <a:alphaModFix amt="30000"/>
            </a:blip>
            <a:srcRect/>
            <a:stretch/>
          </p:blipFill>
          <p:spPr>
            <a:xfrm>
              <a:off x="438140" y="6370826"/>
              <a:ext cx="9692667" cy="33851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"/>
          <p:cNvSpPr txBox="1">
            <a:spLocks noGrp="1"/>
          </p:cNvSpPr>
          <p:nvPr>
            <p:ph type="ctrTitle"/>
          </p:nvPr>
        </p:nvSpPr>
        <p:spPr>
          <a:xfrm>
            <a:off x="1393371" y="900000"/>
            <a:ext cx="9405258" cy="15000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GB" sz="2800" dirty="0"/>
              <a:t>Incremental Learning in Network Traffic Management: </a:t>
            </a:r>
            <a:br>
              <a:rPr lang="en-GB" sz="2800" dirty="0"/>
            </a:br>
            <a:r>
              <a:rPr lang="en-GB" sz="2800" dirty="0"/>
              <a:t>A Fixed-Representation Rehearsal Approach</a:t>
            </a:r>
            <a:endParaRPr sz="6600" dirty="0"/>
          </a:p>
        </p:txBody>
      </p:sp>
      <p:sp>
        <p:nvSpPr>
          <p:cNvPr id="30" name="Google Shape;30;p1"/>
          <p:cNvSpPr txBox="1">
            <a:spLocks noGrp="1"/>
          </p:cNvSpPr>
          <p:nvPr>
            <p:ph type="subTitle" idx="1"/>
          </p:nvPr>
        </p:nvSpPr>
        <p:spPr>
          <a:xfrm>
            <a:off x="1054215" y="3429000"/>
            <a:ext cx="10300283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sz="2000" b="1" dirty="0"/>
              <a:t>Francisco Rau  (</a:t>
            </a:r>
            <a:r>
              <a:rPr lang="en-GB" sz="2000" b="1" dirty="0" err="1"/>
              <a:t>MaxLinear</a:t>
            </a:r>
            <a:r>
              <a:rPr lang="en-GB" sz="2000" b="1" dirty="0"/>
              <a:t>, Inc. &amp; </a:t>
            </a:r>
            <a:r>
              <a:rPr lang="en-GB" sz="2000" b="1" dirty="0" err="1"/>
              <a:t>Universitat</a:t>
            </a:r>
            <a:r>
              <a:rPr lang="en-GB" sz="2000" b="1" dirty="0"/>
              <a:t> de València)</a:t>
            </a:r>
            <a:endParaRPr sz="2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000" dirty="0"/>
              <a:t>Petia Georgieva (Instituto de </a:t>
            </a:r>
            <a:r>
              <a:rPr lang="en-GB" sz="2000" dirty="0" err="1"/>
              <a:t>Telecomunicações</a:t>
            </a:r>
            <a:r>
              <a:rPr lang="en-GB" sz="2000" dirty="0"/>
              <a:t> / IEETA, University of Aveiro),</a:t>
            </a:r>
            <a:br>
              <a:rPr lang="en-GB" sz="2000" dirty="0"/>
            </a:br>
            <a:r>
              <a:rPr lang="en-GB" sz="2000" dirty="0"/>
              <a:t>Carlos Herranz (</a:t>
            </a:r>
            <a:r>
              <a:rPr lang="en-GB" sz="2000" dirty="0" err="1"/>
              <a:t>MaxLinear</a:t>
            </a:r>
            <a:r>
              <a:rPr lang="en-GB" sz="2000" dirty="0"/>
              <a:t>, Inc.),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sz="2000" dirty="0"/>
              <a:t>Iñaki Val (</a:t>
            </a:r>
            <a:r>
              <a:rPr lang="en-GB" sz="2000" dirty="0" err="1"/>
              <a:t>MaxLinear</a:t>
            </a:r>
            <a:r>
              <a:rPr lang="en-GB" sz="2000" dirty="0"/>
              <a:t>, Inc.),</a:t>
            </a:r>
            <a:br>
              <a:rPr lang="en-GB" sz="2000" dirty="0"/>
            </a:br>
            <a:r>
              <a:rPr lang="en-GB" sz="2000" dirty="0"/>
              <a:t>Joaquin Perez (</a:t>
            </a:r>
            <a:r>
              <a:rPr lang="en-GB" sz="2000" dirty="0" err="1"/>
              <a:t>Universitat</a:t>
            </a:r>
            <a:r>
              <a:rPr lang="en-GB" sz="2000" dirty="0"/>
              <a:t> de València)</a:t>
            </a:r>
            <a:endParaRPr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1F86A4-39EC-2752-ED2E-690C09134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59" y="104201"/>
            <a:ext cx="1210551" cy="589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3AC1E2-B155-6E83-B181-23F18DC15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9" y="58476"/>
            <a:ext cx="2840559" cy="635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E83132-D7B3-ABD7-D84B-A58BAAB66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8370" y="219058"/>
            <a:ext cx="2279480" cy="3574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891417-7C5E-992F-84D8-7FF4972FCA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975" b="17692"/>
          <a:stretch>
            <a:fillRect/>
          </a:stretch>
        </p:blipFill>
        <p:spPr>
          <a:xfrm>
            <a:off x="8291890" y="133697"/>
            <a:ext cx="1372362" cy="5603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F4B1BC-10B1-407C-F8BD-30E99F49F4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3915" y="88212"/>
            <a:ext cx="1645082" cy="6058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C3C6FB-2EB0-C2BE-3927-3D7AB44EC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5419" y="96030"/>
            <a:ext cx="1723588" cy="5980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5D4995-DEFA-02B8-F1B8-15C85F61B0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422" y="101998"/>
            <a:ext cx="598026" cy="5980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0833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sz="4300" dirty="0"/>
              <a:t>  </a:t>
            </a:r>
            <a:r>
              <a:rPr lang="en-GB" sz="3600" dirty="0"/>
              <a:t>Fixed-Representation Rehearsal — Approach &amp; Results</a:t>
            </a:r>
            <a:endParaRPr sz="3600" dirty="0"/>
          </a:p>
        </p:txBody>
      </p:sp>
      <p:sp>
        <p:nvSpPr>
          <p:cNvPr id="80" name="left"/>
          <p:cNvSpPr txBox="1"/>
          <p:nvPr/>
        </p:nvSpPr>
        <p:spPr>
          <a:xfrm>
            <a:off x="290000" y="1230000"/>
            <a:ext cx="6380000" cy="2370000"/>
          </a:xfrm>
          <a:prstGeom prst="rect">
            <a:avLst/>
          </a:prstGeom>
          <a:noFill/>
        </p:spPr>
        <p:txBody>
          <a:bodyPr wrap="square" lIns="60000" tIns="30000" rIns="60000" bIns="30000" anchor="t"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GB" sz="1950" b="1" i="0" dirty="0">
                <a:solidFill>
                  <a:srgbClr val="2F5496"/>
                </a:solidFill>
                <a:latin typeface="Calibri"/>
              </a:rPr>
              <a:t>The Problem</a:t>
            </a:r>
          </a:p>
          <a:p>
            <a:pPr marL="250000" indent="-250000" algn="l">
              <a:spcBef>
                <a:spcPts val="300"/>
              </a:spcBef>
              <a:buClr>
                <a:schemeClr val="dk1"/>
              </a:buClr>
              <a:buSzPts val="1380"/>
              <a:buFont typeface="Arial"/>
              <a:buChar char="•"/>
            </a:pPr>
            <a:r>
              <a:rPr lang="en-US" sz="1200" dirty="0">
                <a:latin typeface="Calibri"/>
              </a:rPr>
              <a:t>Network traffic management systems must continuously </a:t>
            </a:r>
            <a:r>
              <a:rPr lang="en-US" sz="1200" b="1" dirty="0">
                <a:latin typeface="Calibri"/>
              </a:rPr>
              <a:t>evolve to new applications without degrading the performance</a:t>
            </a:r>
            <a:r>
              <a:rPr lang="en-US" sz="1200" dirty="0">
                <a:latin typeface="Calibri"/>
              </a:rPr>
              <a:t> of previously learned categories.</a:t>
            </a:r>
          </a:p>
          <a:p>
            <a:pPr marL="250000" indent="-250000" algn="l">
              <a:spcBef>
                <a:spcPts val="300"/>
              </a:spcBef>
              <a:buClr>
                <a:schemeClr val="dk1"/>
              </a:buClr>
              <a:buSzPts val="1380"/>
              <a:buFont typeface="Arial"/>
              <a:buChar char="•"/>
            </a:pPr>
            <a:r>
              <a:rPr lang="en-GB" sz="1200" b="0" dirty="0">
                <a:latin typeface="Calibri"/>
              </a:rPr>
              <a:t>But traffic never sits still: </a:t>
            </a:r>
            <a:r>
              <a:rPr lang="en-GB" sz="1200" b="1" dirty="0">
                <a:latin typeface="Calibri"/>
              </a:rPr>
              <a:t>new apps keep appearing</a:t>
            </a:r>
            <a:r>
              <a:rPr lang="en-GB" sz="1200" b="0" dirty="0">
                <a:latin typeface="Calibri"/>
              </a:rPr>
              <a:t> — the model must be </a:t>
            </a:r>
            <a:r>
              <a:rPr lang="en-GB" sz="1200" b="1" dirty="0">
                <a:latin typeface="Calibri"/>
              </a:rPr>
              <a:t>updated</a:t>
            </a:r>
            <a:r>
              <a:rPr lang="en-GB" sz="1200" b="0" dirty="0">
                <a:latin typeface="Calibri"/>
              </a:rPr>
              <a:t>.</a:t>
            </a:r>
          </a:p>
          <a:p>
            <a:pPr marL="480000" indent="-230000" algn="l">
              <a:spcBef>
                <a:spcPts val="300"/>
              </a:spcBef>
              <a:buClr>
                <a:schemeClr val="dk1"/>
              </a:buClr>
              <a:buSzPts val="1280"/>
              <a:buFont typeface="Arial"/>
              <a:buChar char="–"/>
            </a:pPr>
            <a:r>
              <a:rPr lang="en-GB" sz="1200" b="1" dirty="0">
                <a:latin typeface="Calibri"/>
              </a:rPr>
              <a:t>Retrain from scratch:</a:t>
            </a:r>
            <a:r>
              <a:rPr lang="en-GB" sz="1200" b="0" dirty="0">
                <a:latin typeface="Calibri"/>
              </a:rPr>
              <a:t> best accuracy, but costly and requires all historical data.</a:t>
            </a:r>
          </a:p>
          <a:p>
            <a:pPr marL="480000" indent="-230000" algn="l">
              <a:spcBef>
                <a:spcPts val="300"/>
              </a:spcBef>
              <a:buClr>
                <a:schemeClr val="dk1"/>
              </a:buClr>
              <a:buSzPts val="1280"/>
              <a:buFont typeface="Arial"/>
              <a:buChar char="–"/>
            </a:pPr>
            <a:r>
              <a:rPr lang="en-GB" sz="1200" b="1" dirty="0">
                <a:latin typeface="Calibri"/>
              </a:rPr>
              <a:t>Fine-tune on new apps only:</a:t>
            </a:r>
            <a:r>
              <a:rPr lang="en-GB" sz="1200" b="0" dirty="0">
                <a:latin typeface="Calibri"/>
              </a:rPr>
              <a:t> low cost but </a:t>
            </a:r>
            <a:r>
              <a:rPr lang="en-GB" sz="1200" b="1" dirty="0">
                <a:latin typeface="Calibri"/>
              </a:rPr>
              <a:t>forgets</a:t>
            </a:r>
            <a:r>
              <a:rPr lang="en-GB" sz="1200" b="0" dirty="0">
                <a:latin typeface="Calibri"/>
              </a:rPr>
              <a:t> the old ones.</a:t>
            </a:r>
          </a:p>
          <a:p>
            <a:pPr marL="0" indent="0" algn="l">
              <a:spcBef>
                <a:spcPts val="420"/>
              </a:spcBef>
              <a:buNone/>
            </a:pPr>
            <a:r>
              <a:rPr lang="en-GB" sz="1950" b="1" i="0" dirty="0">
                <a:solidFill>
                  <a:srgbClr val="2F5496"/>
                </a:solidFill>
                <a:latin typeface="Calibri"/>
              </a:rPr>
              <a:t>Our Approach</a:t>
            </a:r>
          </a:p>
          <a:p>
            <a:pPr marL="250000" indent="-250000" algn="l">
              <a:spcBef>
                <a:spcPts val="180"/>
              </a:spcBef>
              <a:buClr>
                <a:srgbClr val="00B050"/>
              </a:buClr>
              <a:buSzPts val="1380"/>
              <a:buFont typeface="Arial"/>
              <a:buChar char="•"/>
            </a:pPr>
            <a:r>
              <a:rPr lang="en-GB" sz="1200" b="0" dirty="0">
                <a:latin typeface="Calibri"/>
              </a:rPr>
              <a:t>Freeze the </a:t>
            </a:r>
            <a:r>
              <a:rPr lang="en-GB" sz="1200" b="1" dirty="0">
                <a:latin typeface="Calibri"/>
              </a:rPr>
              <a:t>FCNN backbone</a:t>
            </a:r>
            <a:r>
              <a:rPr lang="en-GB" sz="1200" b="0" dirty="0">
                <a:latin typeface="Calibri"/>
              </a:rPr>
              <a:t>, retrain only the </a:t>
            </a:r>
            <a:r>
              <a:rPr lang="en-GB" sz="1200" b="1" dirty="0">
                <a:latin typeface="Calibri"/>
              </a:rPr>
              <a:t>classification head</a:t>
            </a:r>
            <a:r>
              <a:rPr lang="en-GB" sz="1200" b="0" dirty="0">
                <a:latin typeface="Calibri"/>
              </a:rPr>
              <a:t>, replay a </a:t>
            </a:r>
            <a:r>
              <a:rPr lang="en-GB" sz="1200" b="1" dirty="0">
                <a:latin typeface="Calibri"/>
              </a:rPr>
              <a:t>10% buffer</a:t>
            </a:r>
            <a:r>
              <a:rPr lang="en-GB" sz="1200" b="0" dirty="0">
                <a:latin typeface="Calibri"/>
              </a:rPr>
              <a:t>.</a:t>
            </a:r>
          </a:p>
          <a:p>
            <a:pPr marL="250000" indent="-250000" algn="l">
              <a:spcBef>
                <a:spcPts val="180"/>
              </a:spcBef>
              <a:buClr>
                <a:srgbClr val="00B050"/>
              </a:buClr>
              <a:buSzPts val="1380"/>
              <a:buFont typeface="Arial"/>
              <a:buChar char="•"/>
            </a:pPr>
            <a:r>
              <a:rPr lang="en-GB" sz="1200" b="0" dirty="0">
                <a:latin typeface="Calibri"/>
              </a:rPr>
              <a:t>A bounded-cost update — no full retrain, no forgetting. Stages below ↓</a:t>
            </a:r>
          </a:p>
        </p:txBody>
      </p:sp>
      <p:pic>
        <p:nvPicPr>
          <p:cNvPr id="83" name="stages figu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59" y="3620000"/>
            <a:ext cx="5929741" cy="2370000"/>
          </a:xfrm>
          <a:prstGeom prst="rect">
            <a:avLst/>
          </a:prstGeom>
        </p:spPr>
      </p:pic>
      <p:sp>
        <p:nvSpPr>
          <p:cNvPr id="84" name="figcap"/>
          <p:cNvSpPr txBox="1"/>
          <p:nvPr/>
        </p:nvSpPr>
        <p:spPr>
          <a:xfrm>
            <a:off x="214499" y="6029211"/>
            <a:ext cx="6380000" cy="320000"/>
          </a:xfrm>
          <a:prstGeom prst="rect">
            <a:avLst/>
          </a:prstGeom>
          <a:noFill/>
        </p:spPr>
        <p:txBody>
          <a:bodyPr wrap="square" lIns="60000" tIns="30000" rIns="60000" bIns="30000" anchor="t">
            <a:normAutofit/>
          </a:bodyPr>
          <a:lstStyle/>
          <a:p>
            <a:pPr algn="ctr">
              <a:buNone/>
            </a:pPr>
            <a:r>
              <a:rPr lang="en-GB" sz="1050" b="0" i="1" dirty="0">
                <a:solidFill>
                  <a:srgbClr val="595959"/>
                </a:solidFill>
                <a:latin typeface="Calibri"/>
              </a:rPr>
              <a:t>From-scratch training (top) vs the incremental update (bottom).</a:t>
            </a:r>
          </a:p>
        </p:txBody>
      </p:sp>
      <p:sp>
        <p:nvSpPr>
          <p:cNvPr id="81" name="rtitle"/>
          <p:cNvSpPr txBox="1"/>
          <p:nvPr/>
        </p:nvSpPr>
        <p:spPr>
          <a:xfrm>
            <a:off x="6840000" y="1230000"/>
            <a:ext cx="5060000" cy="400000"/>
          </a:xfrm>
          <a:prstGeom prst="rect">
            <a:avLst/>
          </a:prstGeom>
          <a:noFill/>
        </p:spPr>
        <p:txBody>
          <a:bodyPr wrap="square" lIns="60000" tIns="30000" rIns="60000" bIns="30000" anchor="t">
            <a:normAutofit/>
          </a:bodyPr>
          <a:lstStyle/>
          <a:p>
            <a:r>
              <a:rPr lang="en-GB" sz="1950" b="1" i="0" dirty="0">
                <a:solidFill>
                  <a:srgbClr val="2F5496"/>
                </a:solidFill>
                <a:latin typeface="Calibri"/>
              </a:rPr>
              <a:t>Results</a:t>
            </a:r>
            <a:r>
              <a:rPr lang="en-GB" sz="1150" b="0" i="0" dirty="0">
                <a:solidFill>
                  <a:srgbClr val="808080"/>
                </a:solidFill>
                <a:latin typeface="Calibri"/>
              </a:rPr>
              <a:t>  —  </a:t>
            </a:r>
            <a:r>
              <a:rPr lang="en-GB" sz="1150" dirty="0">
                <a:solidFill>
                  <a:srgbClr val="808080"/>
                </a:solidFill>
                <a:latin typeface="Calibri"/>
              </a:rPr>
              <a:t>from scratch vs </a:t>
            </a:r>
            <a:r>
              <a:rPr lang="en-GB" sz="1150" b="0" i="0" dirty="0">
                <a:solidFill>
                  <a:srgbClr val="808080"/>
                </a:solidFill>
                <a:latin typeface="Calibri"/>
              </a:rPr>
              <a:t>incremental</a:t>
            </a:r>
          </a:p>
        </p:txBody>
      </p:sp>
      <p:sp>
        <p:nvSpPr>
          <p:cNvPr id="90" name="card"/>
          <p:cNvSpPr/>
          <p:nvPr/>
        </p:nvSpPr>
        <p:spPr>
          <a:xfrm>
            <a:off x="6840000" y="1730000"/>
            <a:ext cx="5060000" cy="124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0D0"/>
            </a:solidFill>
          </a:ln>
          <a:effectLst>
            <a:outerShdw blurRad="35000" dist="15000" dir="5400000" rotWithShape="0">
              <a:srgbClr val="000000">
                <a:alpha val="18000"/>
              </a:srgbClr>
            </a:outerShdw>
          </a:effectLst>
        </p:spPr>
        <p:txBody>
          <a:bodyPr tIns="20000" bIns="20000" rtlCol="0" anchor="ctr">
            <a:normAutofit/>
          </a:bodyPr>
          <a:lstStyle/>
          <a:p>
            <a:pPr algn="ctr">
              <a:buNone/>
            </a:pPr>
            <a:r>
              <a:rPr lang="en-US" sz="1300" b="1" i="0" dirty="0">
                <a:solidFill>
                  <a:srgbClr val="262626"/>
                </a:solidFill>
                <a:latin typeface="Calibri"/>
              </a:rPr>
              <a:t>Training time</a:t>
            </a:r>
          </a:p>
          <a:p>
            <a:pPr algn="ctr">
              <a:spcBef>
                <a:spcPts val="100"/>
              </a:spcBef>
              <a:buNone/>
            </a:pPr>
            <a:r>
              <a:rPr lang="en-US" sz="900" b="0" i="1" dirty="0">
                <a:solidFill>
                  <a:srgbClr val="5A5A5A"/>
                </a:solidFill>
                <a:latin typeface="Calibri"/>
              </a:rPr>
              <a:t>Time to train the model</a:t>
            </a:r>
          </a:p>
          <a:p>
            <a:pPr algn="ctr">
              <a:spcBef>
                <a:spcPts val="80"/>
              </a:spcBef>
              <a:buNone/>
            </a:pPr>
            <a:r>
              <a:rPr lang="en-US" sz="800" b="0" i="0" dirty="0">
                <a:solidFill>
                  <a:srgbClr val="8C8C8C"/>
                </a:solidFill>
                <a:latin typeface="Calibri"/>
              </a:rPr>
              <a:t>from scratch → incremental  :  reduction</a:t>
            </a:r>
          </a:p>
          <a:p>
            <a:pPr algn="ctr">
              <a:spcBef>
                <a:spcPts val="260"/>
              </a:spcBef>
              <a:buNone/>
            </a:pPr>
            <a:r>
              <a:rPr lang="en-US" sz="1000" b="0" i="0" dirty="0">
                <a:solidFill>
                  <a:srgbClr val="8C8C8C"/>
                </a:solidFill>
                <a:latin typeface="Calibri"/>
              </a:rPr>
              <a:t>7 → 6 + 1 classes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262626"/>
                </a:solidFill>
                <a:latin typeface="Calibri"/>
              </a:rPr>
              <a:t>1,696 s</a:t>
            </a:r>
            <a:r>
              <a:rPr lang="en-US" sz="1000" b="0" i="0" dirty="0">
                <a:solidFill>
                  <a:srgbClr val="808080"/>
                </a:solidFill>
                <a:latin typeface="Calibri"/>
              </a:rPr>
              <a:t> →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133 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92.16%</a:t>
            </a:r>
          </a:p>
          <a:p>
            <a:pPr algn="ctr">
              <a:spcBef>
                <a:spcPts val="140"/>
              </a:spcBef>
              <a:buNone/>
            </a:pPr>
            <a:r>
              <a:rPr lang="en-US" sz="1000" b="0" i="0" dirty="0">
                <a:solidFill>
                  <a:srgbClr val="8C8C8C"/>
                </a:solidFill>
                <a:latin typeface="Calibri"/>
              </a:rPr>
              <a:t>8 → 6 + 2 classes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262626"/>
                </a:solidFill>
                <a:latin typeface="Calibri"/>
              </a:rPr>
              <a:t>1,872 s</a:t>
            </a:r>
            <a:r>
              <a:rPr lang="en-US" sz="1000" b="0" i="0" dirty="0">
                <a:solidFill>
                  <a:srgbClr val="808080"/>
                </a:solidFill>
                <a:latin typeface="Calibri"/>
              </a:rPr>
              <a:t> →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192 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89.72%</a:t>
            </a:r>
          </a:p>
        </p:txBody>
      </p:sp>
      <p:sp>
        <p:nvSpPr>
          <p:cNvPr id="91" name="card"/>
          <p:cNvSpPr/>
          <p:nvPr/>
        </p:nvSpPr>
        <p:spPr>
          <a:xfrm>
            <a:off x="6840000" y="3184176"/>
            <a:ext cx="5060000" cy="124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0D0"/>
            </a:solidFill>
          </a:ln>
          <a:effectLst>
            <a:outerShdw blurRad="35000" dist="15000" dir="5400000" rotWithShape="0">
              <a:srgbClr val="000000">
                <a:alpha val="18000"/>
              </a:srgbClr>
            </a:outerShdw>
          </a:effectLst>
        </p:spPr>
        <p:txBody>
          <a:bodyPr tIns="20000" bIns="20000" rtlCol="0" anchor="ctr">
            <a:normAutofit/>
          </a:bodyPr>
          <a:lstStyle/>
          <a:p>
            <a:pPr algn="ctr">
              <a:buNone/>
            </a:pPr>
            <a:r>
              <a:rPr lang="en-US" sz="1300" b="1" i="0" dirty="0">
                <a:solidFill>
                  <a:srgbClr val="262626"/>
                </a:solidFill>
                <a:latin typeface="Calibri"/>
              </a:rPr>
              <a:t>Storage</a:t>
            </a:r>
          </a:p>
          <a:p>
            <a:pPr algn="ctr">
              <a:spcBef>
                <a:spcPts val="100"/>
              </a:spcBef>
              <a:buNone/>
            </a:pPr>
            <a:r>
              <a:rPr lang="en-US" sz="900" b="0" i="1" dirty="0">
                <a:solidFill>
                  <a:srgbClr val="5A5A5A"/>
                </a:solidFill>
                <a:latin typeface="Calibri"/>
              </a:rPr>
              <a:t>Memory of the training data</a:t>
            </a:r>
          </a:p>
          <a:p>
            <a:pPr algn="ctr">
              <a:spcBef>
                <a:spcPts val="80"/>
              </a:spcBef>
              <a:buNone/>
            </a:pPr>
            <a:r>
              <a:rPr lang="en-US" sz="800" b="0" i="0" dirty="0">
                <a:solidFill>
                  <a:srgbClr val="8C8C8C"/>
                </a:solidFill>
                <a:latin typeface="Calibri"/>
              </a:rPr>
              <a:t>from scratch → incremental  :  reduction</a:t>
            </a:r>
          </a:p>
          <a:p>
            <a:pPr algn="ctr">
              <a:spcBef>
                <a:spcPts val="260"/>
              </a:spcBef>
              <a:buNone/>
            </a:pPr>
            <a:r>
              <a:rPr lang="en-US" sz="1000" b="0" i="0" dirty="0">
                <a:solidFill>
                  <a:srgbClr val="8C8C8C"/>
                </a:solidFill>
                <a:latin typeface="Calibri"/>
              </a:rPr>
              <a:t>7 → 6 + 1 classes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262626"/>
                </a:solidFill>
                <a:latin typeface="Calibri"/>
              </a:rPr>
              <a:t>9.2 MB</a:t>
            </a:r>
            <a:r>
              <a:rPr lang="en-US" sz="1000" b="0" i="0" dirty="0">
                <a:solidFill>
                  <a:srgbClr val="808080"/>
                </a:solidFill>
                <a:latin typeface="Calibri"/>
              </a:rPr>
              <a:t> →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2.1 MB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76.88%</a:t>
            </a:r>
          </a:p>
          <a:p>
            <a:pPr algn="ctr">
              <a:spcBef>
                <a:spcPts val="140"/>
              </a:spcBef>
              <a:buNone/>
            </a:pPr>
            <a:r>
              <a:rPr lang="en-US" sz="1000" b="0" i="0" dirty="0">
                <a:solidFill>
                  <a:srgbClr val="8C8C8C"/>
                </a:solidFill>
                <a:latin typeface="Calibri"/>
              </a:rPr>
              <a:t>8 → 6 + 2 classes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262626"/>
                </a:solidFill>
                <a:latin typeface="Calibri"/>
              </a:rPr>
              <a:t>10.6 MB</a:t>
            </a:r>
            <a:r>
              <a:rPr lang="en-US" sz="1000" b="0" i="0" dirty="0">
                <a:solidFill>
                  <a:srgbClr val="808080"/>
                </a:solidFill>
                <a:latin typeface="Calibri"/>
              </a:rPr>
              <a:t> →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3.4 MB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67.50%</a:t>
            </a:r>
          </a:p>
        </p:txBody>
      </p:sp>
      <p:sp>
        <p:nvSpPr>
          <p:cNvPr id="92" name="card"/>
          <p:cNvSpPr/>
          <p:nvPr/>
        </p:nvSpPr>
        <p:spPr>
          <a:xfrm>
            <a:off x="6840000" y="4638358"/>
            <a:ext cx="5060000" cy="124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0D0"/>
            </a:solidFill>
          </a:ln>
          <a:effectLst>
            <a:outerShdw blurRad="35000" dist="15000" dir="5400000" rotWithShape="0">
              <a:srgbClr val="000000">
                <a:alpha val="18000"/>
              </a:srgbClr>
            </a:outerShdw>
          </a:effectLst>
        </p:spPr>
        <p:txBody>
          <a:bodyPr tIns="20000" bIns="20000" rtlCol="0" anchor="ctr">
            <a:normAutofit/>
          </a:bodyPr>
          <a:lstStyle/>
          <a:p>
            <a:pPr algn="ctr">
              <a:buNone/>
            </a:pPr>
            <a:r>
              <a:rPr lang="en-US" sz="1300" b="1" i="0" dirty="0">
                <a:solidFill>
                  <a:srgbClr val="262626"/>
                </a:solidFill>
                <a:latin typeface="Calibri"/>
              </a:rPr>
              <a:t>Forgetting</a:t>
            </a:r>
          </a:p>
          <a:p>
            <a:pPr algn="ctr">
              <a:spcBef>
                <a:spcPts val="100"/>
              </a:spcBef>
              <a:buNone/>
            </a:pPr>
            <a:r>
              <a:rPr lang="en-US" sz="900" b="0" i="1" dirty="0">
                <a:solidFill>
                  <a:srgbClr val="5A5A5A"/>
                </a:solidFill>
                <a:latin typeface="Calibri"/>
              </a:rPr>
              <a:t>Accuracy lost on old classes when adding new</a:t>
            </a:r>
          </a:p>
          <a:p>
            <a:pPr algn="ctr">
              <a:spcBef>
                <a:spcPts val="80"/>
              </a:spcBef>
              <a:buNone/>
            </a:pPr>
            <a:r>
              <a:rPr lang="en-US" sz="800" b="0" i="0" dirty="0">
                <a:solidFill>
                  <a:srgbClr val="8C8C8C"/>
                </a:solidFill>
                <a:latin typeface="Calibri"/>
              </a:rPr>
              <a:t>old-class accuracy, from scratch → incremental  :  gap</a:t>
            </a:r>
          </a:p>
          <a:p>
            <a:pPr algn="ctr">
              <a:spcBef>
                <a:spcPts val="260"/>
              </a:spcBef>
              <a:buNone/>
            </a:pPr>
            <a:r>
              <a:rPr lang="en-US" sz="1000" b="0" i="0" dirty="0">
                <a:solidFill>
                  <a:srgbClr val="8C8C8C"/>
                </a:solidFill>
                <a:latin typeface="Calibri"/>
              </a:rPr>
              <a:t>7 → 6 + 1 classes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262626"/>
                </a:solidFill>
                <a:latin typeface="Calibri"/>
              </a:rPr>
              <a:t>86.4%</a:t>
            </a:r>
            <a:r>
              <a:rPr lang="en-US" sz="1000" b="0" i="0" dirty="0">
                <a:solidFill>
                  <a:srgbClr val="808080"/>
                </a:solidFill>
                <a:latin typeface="Calibri"/>
              </a:rPr>
              <a:t> →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85.8%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0.56%</a:t>
            </a:r>
          </a:p>
          <a:p>
            <a:pPr algn="ctr">
              <a:spcBef>
                <a:spcPts val="140"/>
              </a:spcBef>
              <a:buNone/>
            </a:pPr>
            <a:r>
              <a:rPr lang="en-US" sz="1000" b="0" i="0" dirty="0">
                <a:solidFill>
                  <a:srgbClr val="8C8C8C"/>
                </a:solidFill>
                <a:latin typeface="Calibri"/>
              </a:rPr>
              <a:t>8 → 6 + 2 classes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262626"/>
                </a:solidFill>
                <a:latin typeface="Calibri"/>
              </a:rPr>
              <a:t>86.0%</a:t>
            </a:r>
            <a:r>
              <a:rPr lang="en-US" sz="1000" b="0" i="0" dirty="0">
                <a:solidFill>
                  <a:srgbClr val="808080"/>
                </a:solidFill>
                <a:latin typeface="Calibri"/>
              </a:rPr>
              <a:t> →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84.9%</a:t>
            </a:r>
            <a:r>
              <a:rPr lang="en-US" sz="1000" b="0" i="0" dirty="0">
                <a:solidFill>
                  <a:srgbClr val="C7C7C7"/>
                </a:solidFill>
                <a:latin typeface="Calibri"/>
              </a:rPr>
              <a:t>  :  </a:t>
            </a:r>
            <a:r>
              <a:rPr lang="en-US" sz="1100" b="1" i="0" dirty="0">
                <a:solidFill>
                  <a:srgbClr val="00B050"/>
                </a:solidFill>
                <a:latin typeface="Calibri"/>
              </a:rPr>
              <a:t>1.13%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 txBox="1"/>
          <p:nvPr/>
        </p:nvSpPr>
        <p:spPr>
          <a:xfrm>
            <a:off x="167653" y="1258025"/>
            <a:ext cx="38361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Correspondence Author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Francisco Rau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MaxLinear, Inc.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Universitat de València, Spain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frau@maxlinear.com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 txBox="1"/>
          <p:nvPr/>
        </p:nvSpPr>
        <p:spPr>
          <a:xfrm>
            <a:off x="278850" y="3666712"/>
            <a:ext cx="10626838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 Horizon Europe MSCA-DN project OWIN6G (Grant Agreement No. 101119624).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Grant PID2023-148671OB-I00 (MICIU/AEI/ERDF-EU); EU–NextGenerationEU (Bulgaria RRP, BG-RRP-2.004-0005).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[1] 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Z. Wu, Y. </a:t>
            </a:r>
            <a:r>
              <a:rPr lang="en-US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ning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Dong, X. Qiu, and J. Jin, “Online multimedia traffic classification from the </a:t>
            </a:r>
            <a:r>
              <a:rPr lang="en-US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qos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perspective using deep learning,” Computer </a:t>
            </a:r>
            <a:r>
              <a:rPr lang="nl-NL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Networks, vol. 204, 2 2022.</a:t>
            </a:r>
          </a:p>
          <a:p>
            <a:pPr algn="just"/>
            <a:r>
              <a:rPr lang="it-IT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[2] G. Bovenzi, A. Nascita, L. Yang, A. Finamore, G. Aceto, D. Ciuonzo, 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A. </a:t>
            </a:r>
            <a:r>
              <a:rPr lang="en-US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Pescape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and D. Rossi, “Benchmarking class incremental learning in deep learning traffic classification,” </a:t>
            </a:r>
          </a:p>
          <a:p>
            <a:pPr algn="just"/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IEEE Transactions on Network and </a:t>
            </a:r>
            <a:r>
              <a:rPr lang="fr-FR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Service Management, vol. 21, pp. 51–69, 2 2024.</a:t>
            </a:r>
          </a:p>
          <a:p>
            <a:pPr algn="just"/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[3] W. Zhu, X. Ma, Y. Jin, and R. Wang, “</a:t>
            </a:r>
            <a:r>
              <a:rPr lang="en-US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Iletc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: Incremental learning for encrypted traffic classification using generative replay and exemplar,” </a:t>
            </a:r>
            <a:r>
              <a:rPr lang="nl-NL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Computer Networks, vol. 224, 4 2023.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 txBox="1"/>
          <p:nvPr/>
        </p:nvSpPr>
        <p:spPr>
          <a:xfrm>
            <a:off x="8883179" y="3928938"/>
            <a:ext cx="253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QR code to poster</a:t>
            </a:r>
            <a:endParaRPr dirty="0"/>
          </a:p>
        </p:txBody>
      </p:sp>
      <p:sp>
        <p:nvSpPr>
          <p:cNvPr id="51" name="Google Shape;51;p4"/>
          <p:cNvSpPr txBox="1"/>
          <p:nvPr/>
        </p:nvSpPr>
        <p:spPr>
          <a:xfrm>
            <a:off x="5037937" y="1258025"/>
            <a:ext cx="2832726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Authors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Petia Georgieva (Instituto de Telecomunicações / IEETA, Univ. of Aveiro)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Carlos Herranz, Iñaki Val (MaxLinear, Inc.)</a:t>
            </a:r>
            <a:endParaRPr sz="1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Joaquin Perez (Universitat de València)</a:t>
            </a:r>
            <a:endParaRPr sz="1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0833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sz="4300" dirty="0"/>
              <a:t>  Find Out More!</a:t>
            </a:r>
            <a:endParaRPr sz="4300" dirty="0"/>
          </a:p>
        </p:txBody>
      </p:sp>
      <p:sp>
        <p:nvSpPr>
          <p:cNvPr id="4" name="Google Shape;47;p4">
            <a:extLst>
              <a:ext uri="{FF2B5EF4-FFF2-40B4-BE49-F238E27FC236}">
                <a16:creationId xmlns:a16="http://schemas.microsoft.com/office/drawing/2014/main" id="{F3944372-3B06-979B-9D6B-6C1DB2DFE621}"/>
              </a:ext>
            </a:extLst>
          </p:cNvPr>
          <p:cNvSpPr txBox="1"/>
          <p:nvPr/>
        </p:nvSpPr>
        <p:spPr>
          <a:xfrm>
            <a:off x="7062766" y="126172"/>
            <a:ext cx="521032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Come and see how we update traffic classifiers without full retraining!!</a:t>
            </a:r>
            <a:endParaRPr sz="24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0D1238-F630-F7CD-30F8-AC67DF6CC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175" y="5961611"/>
            <a:ext cx="8643856" cy="461181"/>
          </a:xfrm>
          <a:prstGeom prst="rect">
            <a:avLst/>
          </a:prstGeom>
        </p:spPr>
      </p:pic>
      <p:pic>
        <p:nvPicPr>
          <p:cNvPr id="2" name="Imagen 5">
            <a:extLst>
              <a:ext uri="{FF2B5EF4-FFF2-40B4-BE49-F238E27FC236}">
                <a16:creationId xmlns:a16="http://schemas.microsoft.com/office/drawing/2014/main" id="{93E43308-DFA7-33D8-5C89-793CE3AF3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107" y="1130513"/>
            <a:ext cx="2917730" cy="29177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deda0b-64d5-400b-b83c-48a31ee0dd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98B059104B9B4C84CE35E7D0CF0E2A" ma:contentTypeVersion="14" ma:contentTypeDescription="Create a new document." ma:contentTypeScope="" ma:versionID="10812ede9fd7f4e26e41513dea253e80">
  <xsd:schema xmlns:xsd="http://www.w3.org/2001/XMLSchema" xmlns:xs="http://www.w3.org/2001/XMLSchema" xmlns:p="http://schemas.microsoft.com/office/2006/metadata/properties" xmlns:ns3="5fdeda0b-64d5-400b-b83c-48a31ee0ddb4" xmlns:ns4="51b0f17e-9d21-4c8a-b317-3597a85d5366" targetNamespace="http://schemas.microsoft.com/office/2006/metadata/properties" ma:root="true" ma:fieldsID="e7e98ca2530b48ecc542204d97f8c75b" ns3:_="" ns4:_="">
    <xsd:import namespace="5fdeda0b-64d5-400b-b83c-48a31ee0ddb4"/>
    <xsd:import namespace="51b0f17e-9d21-4c8a-b317-3597a85d536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deda0b-64d5-400b-b83c-48a31ee0d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0f17e-9d21-4c8a-b317-3597a85d536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7A4A7D-C9FF-47B6-A559-EDC70148EB0D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51b0f17e-9d21-4c8a-b317-3597a85d5366"/>
    <ds:schemaRef ds:uri="http://purl.org/dc/terms/"/>
    <ds:schemaRef ds:uri="5fdeda0b-64d5-400b-b83c-48a31ee0ddb4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C122FC1-C57D-497A-A062-042F923029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5A1454-D135-477B-8476-FA2A519D86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deda0b-64d5-400b-b83c-48a31ee0ddb4"/>
    <ds:schemaRef ds:uri="51b0f17e-9d21-4c8a-b317-3597a85d53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ac28005-13e0-41b8-8280-7663835f2b1d}" enabled="0" method="" siteId="{dac28005-13e0-41b8-8280-7663835f2b1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578</Words>
  <Application>Microsoft Office PowerPoint</Application>
  <PresentationFormat>Widescreen</PresentationFormat>
  <Paragraphs>51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5_Office Theme</vt:lpstr>
      <vt:lpstr>Incremental Learning in Network Traffic Management:  A Fixed-Representation Rehearsal Approach</vt:lpstr>
      <vt:lpstr>  Fixed-Representation Rehearsal — Approach &amp; Results</vt:lpstr>
      <vt:lpstr>  Find Out More!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Title</dc:title>
  <dc:creator>Iain High</dc:creator>
  <cp:lastModifiedBy>Francisco Javier Rau Andrade</cp:lastModifiedBy>
  <cp:revision>10</cp:revision>
  <dcterms:created xsi:type="dcterms:W3CDTF">2025-03-04T16:17:43Z</dcterms:created>
  <dcterms:modified xsi:type="dcterms:W3CDTF">2026-07-09T10:52:20Z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0x0101001B98B059104B9B4C84CE35E7D0CF0E2A</vt:lpwstr>
  </property>
</Properties>
</file>